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media/image2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GB" sz="4400" spc="-1" strike="noStrike">
                <a:latin typeface="Arial"/>
              </a:rPr>
              <a:t>Click to move the slide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GB" sz="2000" spc="-1" strike="noStrike">
                <a:latin typeface="Arial"/>
              </a:rPr>
              <a:t>Click to edit the notes format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GB" sz="1400" spc="-1" strike="noStrike">
                <a:latin typeface="Times New Roman"/>
              </a:rPr>
              <a:t>&lt;header&gt;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GB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47C1EB36-99F3-4183-8CAB-44FAFFE42EF1}" type="slidenum">
              <a:rPr b="0" lang="en-GB" sz="1400" spc="-1" strike="noStrike">
                <a:latin typeface="Times New Roman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320" cy="3085200"/>
          </a:xfrm>
          <a:prstGeom prst="rect">
            <a:avLst/>
          </a:prstGeom>
        </p:spPr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en-GB" sz="2000" spc="-1" strike="noStrike"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2BEE4A5F-4119-4CAD-8400-C0C55F5EFA14}" type="slidenum">
              <a:rPr b="0" lang="pt-PT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GB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16000" y="273600"/>
            <a:ext cx="1180764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1800" spc="-1" strike="noStrike">
                <a:latin typeface="Arial"/>
              </a:rPr>
              <a:t>Click to edit the title text format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216000" y="1604520"/>
            <a:ext cx="11807640" cy="4299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 rot="16200000">
            <a:off x="5768280" y="452520"/>
            <a:ext cx="654480" cy="12191040"/>
          </a:xfrm>
          <a:prstGeom prst="rect">
            <a:avLst/>
          </a:prstGeom>
          <a:solidFill>
            <a:srgbClr val="505ca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9" name="Imagem 6" descr="Uma imagem com captura de ecrã, texto, Gráficos, logótipo&#10;&#10;Os conteúdos gerados por IA podem estar incorretos."/>
          <p:cNvPicPr/>
          <p:nvPr/>
        </p:nvPicPr>
        <p:blipFill>
          <a:blip r:embed="rId2"/>
          <a:srcRect l="0" t="0" r="0" b="20801"/>
          <a:stretch/>
        </p:blipFill>
        <p:spPr>
          <a:xfrm>
            <a:off x="24120" y="6220440"/>
            <a:ext cx="1199520" cy="637200"/>
          </a:xfrm>
          <a:prstGeom prst="rect">
            <a:avLst/>
          </a:prstGeom>
          <a:ln>
            <a:noFill/>
          </a:ln>
        </p:spPr>
      </p:pic>
      <p:sp>
        <p:nvSpPr>
          <p:cNvPr id="40" name="CustomShape 2"/>
          <p:cNvSpPr/>
          <p:nvPr/>
        </p:nvSpPr>
        <p:spPr>
          <a:xfrm>
            <a:off x="11232000" y="6428520"/>
            <a:ext cx="863640" cy="43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fld id="{5B9BB4F9-A185-4373-B3B0-88505CABB5DC}" type="slidenum">
              <a:rPr b="0" lang="en-GB" sz="1200" spc="-1" strike="noStrike">
                <a:solidFill>
                  <a:srgbClr val="ffffff"/>
                </a:solidFill>
                <a:latin typeface="Arial"/>
              </a:rPr>
              <a:t>&lt;number&gt;</a:t>
            </a:fld>
            <a:r>
              <a:rPr b="0" lang="en-GB" sz="1200" spc="-1" strike="noStrike">
                <a:solidFill>
                  <a:srgbClr val="ffffff"/>
                </a:solidFill>
                <a:latin typeface="Arial"/>
              </a:rPr>
              <a:t>/</a:t>
            </a:r>
            <a:fld id="{AF41B9B6-7199-467B-B68F-CD148590132A}" type="slidecount">
              <a:rPr b="0" lang="en-GB" sz="1200" spc="-1" strike="noStrike">
                <a:solidFill>
                  <a:srgbClr val="ffffff"/>
                </a:solidFill>
                <a:latin typeface="Arial"/>
              </a:rPr>
              <a:t>2</a:t>
            </a:fld>
            <a:endParaRPr b="0" lang="en-GB" sz="1200" spc="-1" strike="noStrike"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1260000" y="6300360"/>
            <a:ext cx="482364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PT" sz="1400" spc="-1" strike="noStrike">
                <a:solidFill>
                  <a:srgbClr val="ffffff"/>
                </a:solidFill>
                <a:latin typeface="Angsana New"/>
                <a:ea typeface="DejaVu Sans"/>
              </a:rPr>
              <a:t>PAMDAS 2025</a:t>
            </a:r>
            <a:endParaRPr b="0" lang="en-GB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PT" sz="1400" spc="-1" strike="noStrike">
                <a:solidFill>
                  <a:srgbClr val="ffffff"/>
                </a:solidFill>
                <a:latin typeface="Angsana New"/>
                <a:ea typeface="DejaVu Sans"/>
              </a:rPr>
              <a:t>When Intelligence Enhances Physical Asset Management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6264000" y="6300360"/>
            <a:ext cx="4823640" cy="51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pt-PT" sz="1400" spc="-1" strike="noStrike">
                <a:solidFill>
                  <a:srgbClr val="ffffff"/>
                </a:solidFill>
                <a:latin typeface="Angsana New"/>
                <a:ea typeface="DejaVu Sans"/>
              </a:rPr>
              <a:t>Coimbra</a:t>
            </a:r>
            <a:endParaRPr b="0" lang="en-GB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PT" sz="1400" spc="-1" strike="noStrike">
                <a:solidFill>
                  <a:srgbClr val="ffffff"/>
                </a:solidFill>
                <a:latin typeface="Angsana New"/>
                <a:ea typeface="DejaVu Sans"/>
              </a:rPr>
              <a:t>17 / 18 July 2025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257040" y="2649600"/>
            <a:ext cx="6522480" cy="203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CustomShape 2"/>
          <p:cNvSpPr/>
          <p:nvPr/>
        </p:nvSpPr>
        <p:spPr>
          <a:xfrm>
            <a:off x="725400" y="5870880"/>
            <a:ext cx="5135400" cy="771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grpSp>
        <p:nvGrpSpPr>
          <p:cNvPr id="89" name="Group 3"/>
          <p:cNvGrpSpPr/>
          <p:nvPr/>
        </p:nvGrpSpPr>
        <p:grpSpPr>
          <a:xfrm>
            <a:off x="4752000" y="0"/>
            <a:ext cx="7439400" cy="6856920"/>
            <a:chOff x="4752000" y="0"/>
            <a:chExt cx="7439400" cy="6856920"/>
          </a:xfrm>
        </p:grpSpPr>
        <p:sp>
          <p:nvSpPr>
            <p:cNvPr id="90" name="CustomShape 4"/>
            <p:cNvSpPr/>
            <p:nvPr/>
          </p:nvSpPr>
          <p:spPr>
            <a:xfrm>
              <a:off x="4752000" y="0"/>
              <a:ext cx="7439400" cy="6856920"/>
            </a:xfrm>
            <a:custGeom>
              <a:avLst/>
              <a:gdLst/>
              <a:ahLst/>
              <a:rect l="l" t="t" r="r" b="b"/>
              <a:pathLst>
                <a:path w="1652777" h="2704363">
                  <a:moveTo>
                    <a:pt x="0" y="0"/>
                  </a:moveTo>
                  <a:lnTo>
                    <a:pt x="1652777" y="0"/>
                  </a:lnTo>
                  <a:lnTo>
                    <a:pt x="1652777" y="2704363"/>
                  </a:lnTo>
                  <a:lnTo>
                    <a:pt x="0" y="2704363"/>
                  </a:lnTo>
                  <a:close/>
                </a:path>
              </a:pathLst>
            </a:custGeom>
            <a:solidFill>
              <a:srgbClr val="505ca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CustomShape 5"/>
            <p:cNvSpPr/>
            <p:nvPr/>
          </p:nvSpPr>
          <p:spPr>
            <a:xfrm>
              <a:off x="4752000" y="48240"/>
              <a:ext cx="7439400" cy="6808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92" name="Group 6"/>
          <p:cNvGrpSpPr/>
          <p:nvPr/>
        </p:nvGrpSpPr>
        <p:grpSpPr>
          <a:xfrm>
            <a:off x="6587280" y="119160"/>
            <a:ext cx="3455280" cy="3258360"/>
            <a:chOff x="6587280" y="119160"/>
            <a:chExt cx="3455280" cy="3258360"/>
          </a:xfrm>
        </p:grpSpPr>
        <p:sp>
          <p:nvSpPr>
            <p:cNvPr id="93" name="CustomShape 7"/>
            <p:cNvSpPr/>
            <p:nvPr/>
          </p:nvSpPr>
          <p:spPr>
            <a:xfrm>
              <a:off x="6867720" y="119160"/>
              <a:ext cx="2931840" cy="2877840"/>
            </a:xfrm>
            <a:custGeom>
              <a:avLst/>
              <a:gdLst/>
              <a:ahLst/>
              <a:rect l="l" t="t" r="r" b="b"/>
              <a:pathLst>
                <a:path w="2615821" h="2568053">
                  <a:moveTo>
                    <a:pt x="0" y="0"/>
                  </a:moveTo>
                  <a:lnTo>
                    <a:pt x="2615821" y="0"/>
                  </a:lnTo>
                  <a:lnTo>
                    <a:pt x="2615821" y="2568053"/>
                  </a:lnTo>
                  <a:lnTo>
                    <a:pt x="0" y="256805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"/>
              <a:stretch>
                <a:fillRect l="69810" t="-34655" r="-26198" b="72690"/>
              </a:stretch>
            </a:blip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94" name="Group 8"/>
            <p:cNvGrpSpPr/>
            <p:nvPr/>
          </p:nvGrpSpPr>
          <p:grpSpPr>
            <a:xfrm>
              <a:off x="6587280" y="2334960"/>
              <a:ext cx="1490040" cy="1042560"/>
              <a:chOff x="6587280" y="2334960"/>
              <a:chExt cx="1490040" cy="1042560"/>
            </a:xfrm>
          </p:grpSpPr>
          <p:sp>
            <p:nvSpPr>
              <p:cNvPr id="95" name="CustomShape 9"/>
              <p:cNvSpPr/>
              <p:nvPr/>
            </p:nvSpPr>
            <p:spPr>
              <a:xfrm rot="17628600">
                <a:off x="7070040" y="2157840"/>
                <a:ext cx="522360" cy="1396080"/>
              </a:xfrm>
              <a:custGeom>
                <a:avLst/>
                <a:gdLst/>
                <a:ahLst/>
                <a:rect l="l" t="t" r="r" b="b"/>
                <a:pathLst>
                  <a:path w="123084" h="328357">
                    <a:moveTo>
                      <a:pt x="0" y="0"/>
                    </a:moveTo>
                    <a:lnTo>
                      <a:pt x="123084" y="0"/>
                    </a:lnTo>
                    <a:lnTo>
                      <a:pt x="123084" y="328357"/>
                    </a:lnTo>
                    <a:lnTo>
                      <a:pt x="0" y="328357"/>
                    </a:lnTo>
                    <a:close/>
                  </a:path>
                </a:pathLst>
              </a:custGeom>
              <a:solidFill>
                <a:srgbClr val="505ca9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6" name="CustomShape 10"/>
              <p:cNvSpPr/>
              <p:nvPr/>
            </p:nvSpPr>
            <p:spPr>
              <a:xfrm rot="17628600">
                <a:off x="7107480" y="2214000"/>
                <a:ext cx="523440" cy="13161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grpSp>
          <p:nvGrpSpPr>
            <p:cNvPr id="97" name="Group 11"/>
            <p:cNvGrpSpPr/>
            <p:nvPr/>
          </p:nvGrpSpPr>
          <p:grpSpPr>
            <a:xfrm>
              <a:off x="8742600" y="2314440"/>
              <a:ext cx="1299960" cy="799920"/>
              <a:chOff x="8742600" y="2314440"/>
              <a:chExt cx="1299960" cy="799920"/>
            </a:xfrm>
          </p:grpSpPr>
          <p:sp>
            <p:nvSpPr>
              <p:cNvPr id="98" name="CustomShape 12"/>
              <p:cNvSpPr/>
              <p:nvPr/>
            </p:nvSpPr>
            <p:spPr>
              <a:xfrm rot="21009000">
                <a:off x="8784720" y="2413800"/>
                <a:ext cx="1215000" cy="600840"/>
              </a:xfrm>
              <a:custGeom>
                <a:avLst/>
                <a:gdLst/>
                <a:ahLst/>
                <a:rect l="l" t="t" r="r" b="b"/>
                <a:pathLst>
                  <a:path w="285926" h="141428">
                    <a:moveTo>
                      <a:pt x="0" y="0"/>
                    </a:moveTo>
                    <a:lnTo>
                      <a:pt x="285926" y="0"/>
                    </a:lnTo>
                    <a:lnTo>
                      <a:pt x="285926" y="141428"/>
                    </a:lnTo>
                    <a:lnTo>
                      <a:pt x="0" y="141428"/>
                    </a:lnTo>
                    <a:close/>
                  </a:path>
                </a:pathLst>
              </a:custGeom>
              <a:solidFill>
                <a:srgbClr val="505ca9"/>
              </a:solidFill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99" name="CustomShape 13"/>
              <p:cNvSpPr/>
              <p:nvPr/>
            </p:nvSpPr>
            <p:spPr>
              <a:xfrm rot="21009000">
                <a:off x="8790840" y="2494440"/>
                <a:ext cx="1215000" cy="5194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  <p:sp>
        <p:nvSpPr>
          <p:cNvPr id="100" name="CustomShape 14"/>
          <p:cNvSpPr/>
          <p:nvPr/>
        </p:nvSpPr>
        <p:spPr>
          <a:xfrm>
            <a:off x="5616000" y="2273400"/>
            <a:ext cx="5903640" cy="71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ts val="2820"/>
              </a:lnSpc>
            </a:pPr>
            <a:r>
              <a:rPr b="0" lang="en-US" sz="2390" spc="-1" strike="noStrike">
                <a:solidFill>
                  <a:srgbClr val="ffffff"/>
                </a:solidFill>
                <a:latin typeface="Questrial"/>
                <a:ea typeface="Questrial"/>
              </a:rPr>
              <a:t>PHYSICAL ASSET MANAGEMENT AND DATA SCIENCE (Your title here)</a:t>
            </a:r>
            <a:endParaRPr b="0" lang="en-GB" sz="2390" spc="-1" strike="noStrike">
              <a:latin typeface="Arial"/>
            </a:endParaRPr>
          </a:p>
        </p:txBody>
      </p:sp>
      <p:sp>
        <p:nvSpPr>
          <p:cNvPr id="101" name="CustomShape 15"/>
          <p:cNvSpPr/>
          <p:nvPr/>
        </p:nvSpPr>
        <p:spPr>
          <a:xfrm>
            <a:off x="5580000" y="5222160"/>
            <a:ext cx="3599640" cy="118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PT" sz="1340" spc="-1" strike="noStrike">
                <a:solidFill>
                  <a:srgbClr val="ffffff"/>
                </a:solidFill>
                <a:latin typeface="Angsana New"/>
                <a:ea typeface="DejaVu Sans"/>
              </a:rPr>
              <a:t>PAMDAS 2025</a:t>
            </a:r>
            <a:endParaRPr b="0" lang="en-GB" sz="134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PT" sz="1340" spc="-1" strike="noStrike">
                <a:solidFill>
                  <a:srgbClr val="ffffff"/>
                </a:solidFill>
                <a:latin typeface="Angsana New"/>
                <a:ea typeface="DejaVu Sans"/>
              </a:rPr>
              <a:t>When Intelligence Enhances Asset Management</a:t>
            </a:r>
            <a:endParaRPr b="0" lang="en-GB" sz="134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34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PT" sz="1340" spc="-1" strike="noStrike">
                <a:solidFill>
                  <a:srgbClr val="ffffff"/>
                </a:solidFill>
                <a:latin typeface="Angsana New"/>
                <a:ea typeface="DejaVu Sans"/>
              </a:rPr>
              <a:t>Coimbra, 17 / 18 July 2025</a:t>
            </a:r>
            <a:endParaRPr b="0" lang="en-GB" sz="1340" spc="-1" strike="noStrike">
              <a:latin typeface="Arial"/>
            </a:endParaRPr>
          </a:p>
        </p:txBody>
      </p:sp>
      <p:sp>
        <p:nvSpPr>
          <p:cNvPr id="102" name="CustomShape 16"/>
          <p:cNvSpPr/>
          <p:nvPr/>
        </p:nvSpPr>
        <p:spPr>
          <a:xfrm>
            <a:off x="5774400" y="1266840"/>
            <a:ext cx="368640" cy="360720"/>
          </a:xfrm>
          <a:prstGeom prst="star10">
            <a:avLst>
              <a:gd name="adj" fmla="val 42533"/>
              <a:gd name="hf" fmla="val 105146"/>
            </a:avLst>
          </a:prstGeom>
          <a:solidFill>
            <a:srgbClr val="505ca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17"/>
          <p:cNvSpPr/>
          <p:nvPr/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</a:pPr>
            <a:fld id="{D244745A-965A-4D8C-B87A-E8FF9827D8FC}" type="slidenum">
              <a:rPr b="0" lang="pt-PT" sz="1200" spc="-1" strike="noStrike">
                <a:solidFill>
                  <a:srgbClr val="787878"/>
                </a:solidFill>
                <a:latin typeface="Aptos"/>
                <a:ea typeface="DejaVu Sans"/>
              </a:rPr>
              <a:t>&lt;number&gt;</a:t>
            </a:fld>
            <a:endParaRPr b="0" lang="en-GB" sz="1200" spc="-1" strike="noStrike">
              <a:latin typeface="Arial"/>
            </a:endParaRPr>
          </a:p>
        </p:txBody>
      </p:sp>
      <p:sp>
        <p:nvSpPr>
          <p:cNvPr id="104" name="CustomShape 18"/>
          <p:cNvSpPr/>
          <p:nvPr/>
        </p:nvSpPr>
        <p:spPr>
          <a:xfrm>
            <a:off x="5616000" y="3641400"/>
            <a:ext cx="5903640" cy="358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ts val="2820"/>
              </a:lnSpc>
            </a:pPr>
            <a:r>
              <a:rPr b="0" lang="en-US" sz="2390" spc="-1" strike="noStrike">
                <a:solidFill>
                  <a:srgbClr val="ffffff"/>
                </a:solidFill>
                <a:latin typeface="Questrial"/>
                <a:ea typeface="Questrial"/>
              </a:rPr>
              <a:t>Authors names here</a:t>
            </a:r>
            <a:endParaRPr b="0" lang="en-GB" sz="239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6" name="CustomShape 2"/>
          <p:cNvSpPr/>
          <p:nvPr/>
        </p:nvSpPr>
        <p:spPr>
          <a:xfrm>
            <a:off x="838080" y="1825560"/>
            <a:ext cx="1051452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CustomShape 3"/>
          <p:cNvSpPr/>
          <p:nvPr/>
        </p:nvSpPr>
        <p:spPr>
          <a:xfrm>
            <a:off x="216000" y="216000"/>
            <a:ext cx="11807640" cy="60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1" lang="en-GB" sz="3600" spc="-1" strike="noStrike">
                <a:latin typeface="Arial"/>
              </a:rPr>
              <a:t>YOUR TITLE HERE</a:t>
            </a:r>
            <a:endParaRPr b="0" lang="en-GB" sz="3600" spc="-1" strike="noStrike">
              <a:latin typeface="Arial"/>
            </a:endParaRPr>
          </a:p>
        </p:txBody>
      </p:sp>
      <p:sp>
        <p:nvSpPr>
          <p:cNvPr id="108" name="CustomShape 4"/>
          <p:cNvSpPr/>
          <p:nvPr/>
        </p:nvSpPr>
        <p:spPr>
          <a:xfrm>
            <a:off x="216000" y="1188000"/>
            <a:ext cx="11879640" cy="212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16000" indent="-215640">
              <a:lnSpc>
                <a:spcPct val="100000"/>
              </a:lnSpc>
              <a:spcBef>
                <a:spcPts val="85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Please prepare a presentation for 15 minutes</a:t>
            </a:r>
            <a:endParaRPr b="0" lang="en-GB" sz="3200" spc="-1" strike="noStrike">
              <a:latin typeface="Arial"/>
            </a:endParaRPr>
          </a:p>
          <a:p>
            <a:pPr lvl="1" marL="432000" indent="-215640">
              <a:lnSpc>
                <a:spcPct val="100000"/>
              </a:lnSpc>
              <a:spcBef>
                <a:spcPts val="85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OpenSymbol"/>
              <a:buChar char="▻"/>
            </a:pPr>
            <a:r>
              <a:rPr b="0" lang="en-GB" sz="2600" spc="-1" strike="noStrike">
                <a:latin typeface="Arial"/>
              </a:rPr>
              <a:t>Total time speaker is 20 min, including preparation and questions</a:t>
            </a:r>
            <a:endParaRPr b="0" lang="en-GB" sz="2600" spc="-1" strike="noStrike">
              <a:latin typeface="Arial"/>
            </a:endParaRPr>
          </a:p>
          <a:p>
            <a:pPr lvl="2" marL="648000" indent="-215640">
              <a:lnSpc>
                <a:spcPct val="100000"/>
              </a:lnSpc>
              <a:spcBef>
                <a:spcPts val="85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OpenSymbol"/>
              <a:buChar char="✓"/>
            </a:pPr>
            <a:r>
              <a:rPr b="0" lang="en-GB" sz="2200" spc="-1" strike="noStrike">
                <a:latin typeface="Arial"/>
              </a:rPr>
              <a:t>Topic 3</a:t>
            </a:r>
            <a:endParaRPr b="0" lang="en-GB" sz="2200" spc="-1" strike="noStrike">
              <a:latin typeface="Arial"/>
            </a:endParaRPr>
          </a:p>
          <a:p>
            <a:pPr lvl="3" marL="864000" indent="-215640">
              <a:lnSpc>
                <a:spcPct val="100000"/>
              </a:lnSpc>
              <a:spcBef>
                <a:spcPts val="85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ymbol"/>
              <a:buChar char=""/>
            </a:pPr>
            <a:r>
              <a:rPr b="0" lang="en-GB" sz="1800" spc="-1" strike="noStrike">
                <a:latin typeface="Arial"/>
              </a:rPr>
              <a:t>Topic 4</a:t>
            </a:r>
            <a:endParaRPr b="0" lang="en-GB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Application>LibreOffice/6.4.7.2$Linux_X86_64 LibreOffice_project/40$Build-2</Application>
  <Words>30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2025-06-13T08:17:54Z</dcterms:created>
  <dc:creator>Rita Malta</dc:creator>
  <dc:description/>
  <dc:language>en-GB</dc:language>
  <cp:lastModifiedBy/>
  <dcterms:modified xsi:type="dcterms:W3CDTF">2025-06-19T09:51:34Z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Ecrã Panorâmico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